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3" r:id="rId1"/>
    <p:sldMasterId id="2147483665" r:id="rId2"/>
  </p:sldMasterIdLst>
  <p:notesMasterIdLst>
    <p:notesMasterId r:id="rId18"/>
  </p:notesMasterIdLst>
  <p:sldIdLst>
    <p:sldId id="521" r:id="rId3"/>
    <p:sldId id="522" r:id="rId4"/>
    <p:sldId id="523" r:id="rId5"/>
    <p:sldId id="524" r:id="rId6"/>
    <p:sldId id="531" r:id="rId7"/>
    <p:sldId id="532" r:id="rId8"/>
    <p:sldId id="533" r:id="rId9"/>
    <p:sldId id="534" r:id="rId10"/>
    <p:sldId id="535" r:id="rId11"/>
    <p:sldId id="537" r:id="rId12"/>
    <p:sldId id="538" r:id="rId13"/>
    <p:sldId id="539" r:id="rId14"/>
    <p:sldId id="541" r:id="rId15"/>
    <p:sldId id="540" r:id="rId16"/>
    <p:sldId id="530" r:id="rId17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187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AFB9"/>
    <a:srgbClr val="C9AE8D"/>
    <a:srgbClr val="9DC3E6"/>
    <a:srgbClr val="F4B183"/>
    <a:srgbClr val="1C3259"/>
    <a:srgbClr val="FEFCD3"/>
    <a:srgbClr val="0075D3"/>
    <a:srgbClr val="00C3B6"/>
    <a:srgbClr val="F3C547"/>
    <a:srgbClr val="FC2A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58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570" y="102"/>
      </p:cViewPr>
      <p:guideLst>
        <p:guide pos="3840"/>
        <p:guide orient="horz" pos="18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92D09-6E53-4EE3-94EA-323CDEEA173D}" type="datetimeFigureOut">
              <a:rPr lang="zh-CN" altLang="en-US" smtClean="0"/>
              <a:t>2025/2/24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3550C-0EAD-42A3-AC8C-7F87D0B3B9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90049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31433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0998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20148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96012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1243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041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2234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40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8594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52633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71459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91202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74B935-F887-448D-9C6C-71EEB008CE8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8417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078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456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327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FF9325-CF1A-7B4C-85D3-EF5FB4C0AD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69B9634-90EC-4349-B885-E497CA24F6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BEB224-2B26-C945-A39B-8BA1DF557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E167713-317D-464E-B8FE-E8ACD864A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078A330-8F2B-0A4F-AAA9-07B09924C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1317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45FEAC-EBAB-1C42-9539-9D2FB2C0E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17D483B-51AF-2247-9750-8FCA59948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C3390BC-756C-3645-89D5-C4F06FC3F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95E5766-CE4B-FD43-B583-0BFD28EF6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5E2B502-A6CE-BC44-8580-5730FD3C3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1526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AA45A3-B3C4-7B42-A722-80008B3CA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1CD8B44-0E03-3A4E-BAB0-9924D3AB12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C5C798F-7736-5741-85BD-6EE5A3CEC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00F2FEB-A3E8-4341-B252-C9F4291FA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1D39524-EC5D-4A49-9986-075E9C9AA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949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ED4E57-45CF-8347-B457-5B632E9C4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E1E599C-03C8-FA4D-B951-1DFA68C9E3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1A3385B-EA07-A444-9338-E787BB4223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3EEFBE4-788B-154F-A9EE-F127C4B5A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77E9C3A-18EC-9040-B976-18B5096E0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1FEBFBD-B6E5-8C4F-AA21-4D82BE1CC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52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CA1B2E-14C6-2841-8795-FD7972C32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E04163A-3369-0641-B0D3-6ED9F8BFD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BE7FBA6-FF8B-2044-8AB1-D3769E6348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EF626E6-DF4A-2F44-91FF-F5E79DE4DD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8E96ADC-7F0C-4546-9697-4F857E8525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A679827-B901-224B-A3DC-481650CB7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038B239-3C3A-D641-8280-4CEAF14D5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7025293-DB8C-9F4D-BDC2-C9E953372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636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50C43B-B2AA-8644-A3AD-36CBA5368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A35B741-9F16-2243-90C1-C799C2E9F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4A465EF-79BF-9B41-80E7-C5343F9CD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E130BBA-783C-2B4F-885F-929774965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851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54F728F-280B-AE4C-8BF0-F1301EF6D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2AA46AC-0483-4741-8FF1-7B5E2F863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092A7D3-55F8-AC48-B09C-F25AA1661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9" name="同心圆 8">
            <a:extLst>
              <a:ext uri="{FF2B5EF4-FFF2-40B4-BE49-F238E27FC236}">
                <a16:creationId xmlns:a16="http://schemas.microsoft.com/office/drawing/2014/main" id="{962D5634-D984-714E-A591-D7F5D9481E83}"/>
              </a:ext>
            </a:extLst>
          </p:cNvPr>
          <p:cNvSpPr/>
          <p:nvPr userDrawn="1"/>
        </p:nvSpPr>
        <p:spPr>
          <a:xfrm>
            <a:off x="5063548" y="-1150190"/>
            <a:ext cx="1807995" cy="1735932"/>
          </a:xfrm>
          <a:prstGeom prst="donut">
            <a:avLst>
              <a:gd name="adj" fmla="val 10803"/>
            </a:avLst>
          </a:prstGeom>
          <a:solidFill>
            <a:schemeClr val="accent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F1AD39D-D846-2F4A-93C3-6EE823C49E86}"/>
              </a:ext>
            </a:extLst>
          </p:cNvPr>
          <p:cNvSpPr txBox="1"/>
          <p:nvPr userDrawn="1"/>
        </p:nvSpPr>
        <p:spPr>
          <a:xfrm>
            <a:off x="8021255" y="-358816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8A68A2C-2D89-184D-BBD9-0483011AB05B}"/>
              </a:ext>
            </a:extLst>
          </p:cNvPr>
          <p:cNvSpPr/>
          <p:nvPr userDrawn="1"/>
        </p:nvSpPr>
        <p:spPr>
          <a:xfrm>
            <a:off x="366907" y="229122"/>
            <a:ext cx="4696641" cy="83394"/>
          </a:xfrm>
          <a:prstGeom prst="rec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DEABD3E-CE4B-3443-89E8-4701195013DA}"/>
              </a:ext>
            </a:extLst>
          </p:cNvPr>
          <p:cNvSpPr/>
          <p:nvPr userDrawn="1"/>
        </p:nvSpPr>
        <p:spPr>
          <a:xfrm>
            <a:off x="6993038" y="229122"/>
            <a:ext cx="4832055" cy="83394"/>
          </a:xfrm>
          <a:prstGeom prst="rec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362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D211C5-88B1-DD40-BEBE-A3E8926BB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3344087-386B-144E-94C4-C9C517297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C05B940-B9AD-9048-A716-29AFE0FB54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4F046DD-C959-A549-8515-6700367C8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3873A72-C117-FF46-95F8-C22EFAFC3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6D9CDD1-68D1-1F46-AF77-672DB8304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0710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55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270182-633A-C34D-9E67-85DA57946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3FBA115-B0FC-FA4F-9F14-D2D903924B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FB44F62-EE8A-664B-9820-A4CFFACC50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861A109-68FA-5C46-9F60-D6B7B7F33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521AAA0-1DB5-4C4B-8D87-5DE0D6788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884C0E4-4A9C-E144-9DEF-E32CC4758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969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DA0455-2403-2E4B-927B-342B166C9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D6D1F14-DE79-D14A-AA48-71A673F927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566A967-A52B-B642-891F-AEF183D76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74EFA8-2753-D440-AA94-5801019BB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2F29A59-9029-ED42-B7B8-290BAFF51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996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098A37D-00D0-F54C-8FA4-88E3ADD767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A97DB8B-5C79-DA49-919F-2318B2DAB9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94C916A-55AD-B246-911E-3406A7637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3122273-CBCB-DD45-9604-7D627AD3E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7FC97E4-CC56-F142-9AC8-6599A09A4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2139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246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425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6216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3712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1684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476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032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479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DBF682-5DE4-4980-B83C-E99B2A0FC14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EBD161-CC32-4AAC-B0C0-93FB0B6A813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iekie jianheiti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iekie jianheit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8255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93328A7-CC21-B349-9F01-56890ED6C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CF3680F-C92A-E34C-9494-119D90D64F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CB19ADA-6B18-A041-B8D5-35C1DFD0F7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5F7F02-9673-4B45-90AC-0B7D8224E4A7}" type="datetimeFigureOut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2025/2/24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FD2D7E9-8AF5-FE41-A074-6E93F29337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CB10ED-73D1-F644-9D17-1067948B0D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CE662-694F-6B48-A179-2A683578F62E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F0502020204030204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8284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4.xml"/><Relationship Id="rId7" Type="http://schemas.openxmlformats.org/officeDocument/2006/relationships/image" Target="../media/image3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/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/>
          <p:cNvSpPr/>
          <p:nvPr/>
        </p:nvSpPr>
        <p:spPr bwMode="auto">
          <a:xfrm>
            <a:off x="0" y="4707124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/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 bwMode="auto">
          <a:xfrm>
            <a:off x="870014" y="1490902"/>
            <a:ext cx="5037663" cy="839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>
                <a:ln>
                  <a:noFill/>
                </a:ln>
                <a:gradFill>
                  <a:gsLst>
                    <a:gs pos="100000">
                      <a:srgbClr val="89CA7D"/>
                    </a:gs>
                    <a:gs pos="0">
                      <a:srgbClr val="0B9FAE"/>
                    </a:gs>
                  </a:gsLst>
                  <a:lin ang="0" scaled="1"/>
                </a:gra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Online shop artist</a:t>
            </a:r>
            <a:endParaRPr kumimoji="0" lang="zh-CN" altLang="zh-CN" sz="4800" b="1" i="0" u="none" strike="noStrike" kern="1200" cap="none" spc="0" normalizeH="0" baseline="0" noProof="0" dirty="0">
              <a:ln>
                <a:noFill/>
              </a:ln>
              <a:gradFill>
                <a:gsLst>
                  <a:gs pos="100000">
                    <a:srgbClr val="89CA7D"/>
                  </a:gs>
                  <a:gs pos="0">
                    <a:srgbClr val="0B9FAE"/>
                  </a:gs>
                </a:gsLst>
                <a:lin ang="0" scaled="1"/>
              </a:gra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870014" y="2216492"/>
            <a:ext cx="495373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0" normalizeH="0" baseline="0" noProof="0" smtClean="0">
                <a:ln>
                  <a:noFill/>
                </a:ln>
                <a:solidFill>
                  <a:srgbClr val="0B9FA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网 </a:t>
            </a:r>
            <a:r>
              <a:rPr kumimoji="0" lang="zh-CN" altLang="en-US" sz="6000" b="1" i="0" u="none" strike="noStrike" kern="1200" cap="none" spc="0" normalizeH="0" baseline="0" noProof="0">
                <a:ln>
                  <a:noFill/>
                </a:ln>
                <a:solidFill>
                  <a:srgbClr val="0B9FA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店 美 </a:t>
            </a:r>
            <a:r>
              <a:rPr kumimoji="0" lang="zh-CN" altLang="en-US" sz="6000" b="1" i="0" u="none" strike="noStrike" kern="1200" cap="none" spc="0" normalizeH="0" baseline="0" noProof="0" smtClean="0">
                <a:ln>
                  <a:noFill/>
                </a:ln>
                <a:solidFill>
                  <a:srgbClr val="0B9FA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</a:t>
            </a:r>
            <a:endParaRPr kumimoji="0" lang="zh-CN" altLang="en-US" sz="6000" b="1" i="0" u="none" strike="noStrike" kern="1200" cap="none" spc="0" normalizeH="0" baseline="0" noProof="0">
              <a:ln>
                <a:noFill/>
              </a:ln>
              <a:solidFill>
                <a:srgbClr val="0B9FA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/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kumimoji="0" lang="zh-CN" altLang="en-US" sz="2000" b="1" i="0" u="none" strike="noStrik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71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1" grpId="0"/>
      <p:bldP spid="42" grpId="0"/>
      <p:bldP spid="5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991608" y="1155700"/>
            <a:ext cx="102957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/>
              <a:t>（</a:t>
            </a:r>
            <a:r>
              <a:rPr lang="en-US" altLang="zh-CN" dirty="0"/>
              <a:t>4</a:t>
            </a:r>
            <a:r>
              <a:rPr lang="zh-CN" altLang="zh-CN" dirty="0"/>
              <a:t>）路径绘制矩形，并对其添加描边，然后编辑促销文案，如图</a:t>
            </a:r>
            <a:r>
              <a:rPr lang="en-US" altLang="zh-CN" dirty="0"/>
              <a:t>4-5-6</a:t>
            </a:r>
            <a:r>
              <a:rPr lang="zh-CN" altLang="zh-CN" dirty="0"/>
              <a:t>所示。</a:t>
            </a:r>
          </a:p>
        </p:txBody>
      </p:sp>
      <p:sp>
        <p:nvSpPr>
          <p:cNvPr id="8" name="矩形 7"/>
          <p:cNvSpPr/>
          <p:nvPr/>
        </p:nvSpPr>
        <p:spPr>
          <a:xfrm>
            <a:off x="6096000" y="285750"/>
            <a:ext cx="55835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任务实施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27572" y="4631756"/>
            <a:ext cx="2576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4-5-6</a:t>
            </a: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添加促销文案</a:t>
            </a:r>
          </a:p>
        </p:txBody>
      </p:sp>
      <p:pic>
        <p:nvPicPr>
          <p:cNvPr id="16" name="图片 15" descr="QQ截图20230811114442"/>
          <p:cNvPicPr/>
          <p:nvPr/>
        </p:nvPicPr>
        <p:blipFill>
          <a:blip r:embed="rId4"/>
          <a:stretch>
            <a:fillRect/>
          </a:stretch>
        </p:blipFill>
        <p:spPr>
          <a:xfrm>
            <a:off x="1090671" y="2187144"/>
            <a:ext cx="5272405" cy="1906905"/>
          </a:xfrm>
          <a:prstGeom prst="rect">
            <a:avLst/>
          </a:prstGeom>
        </p:spPr>
      </p:pic>
      <p:pic>
        <p:nvPicPr>
          <p:cNvPr id="17" name="图片 16" descr="QQ截图20230811123427"/>
          <p:cNvPicPr/>
          <p:nvPr/>
        </p:nvPicPr>
        <p:blipFill>
          <a:blip r:embed="rId5"/>
          <a:stretch>
            <a:fillRect/>
          </a:stretch>
        </p:blipFill>
        <p:spPr>
          <a:xfrm>
            <a:off x="6363076" y="2540240"/>
            <a:ext cx="5269865" cy="2953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67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991608" y="1155700"/>
            <a:ext cx="10295785" cy="1289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）用路径工具画出矩形，填充颜色为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RGB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237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82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55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），描边为白色。输入促销文字，在文字图层上单击右键，单击“混合选项”，出现“图层样式”对话框，选择“描边”，对其参数进行调整，如图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4-5-7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所示。</a:t>
            </a:r>
          </a:p>
        </p:txBody>
      </p:sp>
      <p:sp>
        <p:nvSpPr>
          <p:cNvPr id="8" name="矩形 7"/>
          <p:cNvSpPr/>
          <p:nvPr/>
        </p:nvSpPr>
        <p:spPr>
          <a:xfrm>
            <a:off x="6096000" y="285750"/>
            <a:ext cx="55835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任务实施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41427" y="5006292"/>
            <a:ext cx="2576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4-5-7</a:t>
            </a:r>
            <a:r>
              <a:rPr lang="zh-CN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促销文案</a:t>
            </a:r>
          </a:p>
        </p:txBody>
      </p:sp>
      <p:pic>
        <p:nvPicPr>
          <p:cNvPr id="18" name="图片 17" descr="QQ截图20230811123735"/>
          <p:cNvPicPr/>
          <p:nvPr/>
        </p:nvPicPr>
        <p:blipFill>
          <a:blip r:embed="rId4"/>
          <a:stretch>
            <a:fillRect/>
          </a:stretch>
        </p:blipFill>
        <p:spPr>
          <a:xfrm>
            <a:off x="3350188" y="2915314"/>
            <a:ext cx="5271135" cy="185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01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991608" y="1155700"/>
            <a:ext cx="10295785" cy="1289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）单击“文件”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“打开”命令，在弹出的“打开”对话框中选择素材存储位置，选择素材“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4-5-01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”，打开素材图像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4-5-01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，用钢笔工具选取人物，将其复制到画面中，调整其大小与位置，并为该图层添加“图层蒙版”，如图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4-5-8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所示。</a:t>
            </a:r>
          </a:p>
        </p:txBody>
      </p:sp>
      <p:sp>
        <p:nvSpPr>
          <p:cNvPr id="8" name="矩形 7"/>
          <p:cNvSpPr/>
          <p:nvPr/>
        </p:nvSpPr>
        <p:spPr>
          <a:xfrm>
            <a:off x="6096000" y="285750"/>
            <a:ext cx="55835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任务实施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50188" y="5943598"/>
            <a:ext cx="2576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4-5-8 </a:t>
            </a: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添加图层蒙版</a:t>
            </a:r>
          </a:p>
        </p:txBody>
      </p:sp>
      <p:pic>
        <p:nvPicPr>
          <p:cNvPr id="18" name="图片 17" descr="QQ截图20230811124552"/>
          <p:cNvPicPr/>
          <p:nvPr/>
        </p:nvPicPr>
        <p:blipFill>
          <a:blip r:embed="rId4"/>
          <a:stretch>
            <a:fillRect/>
          </a:stretch>
        </p:blipFill>
        <p:spPr>
          <a:xfrm>
            <a:off x="5545397" y="2097041"/>
            <a:ext cx="2730500" cy="424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2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991608" y="1155700"/>
            <a:ext cx="10295785" cy="1289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为图层创建图层蒙版后，可以通过双击“图层”面板中的蒙版缩略图打开“蒙版”属性面板。“蒙版”属性面板中显示了当前蒙版的“浓度”、“羽化”等选项，可以对这些选项进行设置并同时应用到蒙版中，如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4-5-9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所示。</a:t>
            </a:r>
          </a:p>
        </p:txBody>
      </p:sp>
      <p:sp>
        <p:nvSpPr>
          <p:cNvPr id="8" name="矩形 7"/>
          <p:cNvSpPr/>
          <p:nvPr/>
        </p:nvSpPr>
        <p:spPr>
          <a:xfrm>
            <a:off x="6096000" y="285750"/>
            <a:ext cx="55835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任务实施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67061" y="5789709"/>
            <a:ext cx="2576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4-5-9 </a:t>
            </a: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蒙版属性对话框</a:t>
            </a:r>
          </a:p>
        </p:txBody>
      </p:sp>
      <p:pic>
        <p:nvPicPr>
          <p:cNvPr id="16" name="图片 15" descr="QQ截图20230811124742"/>
          <p:cNvPicPr/>
          <p:nvPr/>
        </p:nvPicPr>
        <p:blipFill>
          <a:blip r:embed="rId4"/>
          <a:stretch>
            <a:fillRect/>
          </a:stretch>
        </p:blipFill>
        <p:spPr>
          <a:xfrm>
            <a:off x="5547139" y="2202396"/>
            <a:ext cx="2743200" cy="389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41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991608" y="1155700"/>
            <a:ext cx="10295785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）单击“文件”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“存储”命令，在弹出的“另存为”对话框中选择存储位置，输入文件名，选择文件类型，单击“保存”即可。最终海报图像如图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4-5-10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所示。</a:t>
            </a:r>
          </a:p>
        </p:txBody>
      </p:sp>
      <p:sp>
        <p:nvSpPr>
          <p:cNvPr id="8" name="矩形 7"/>
          <p:cNvSpPr/>
          <p:nvPr/>
        </p:nvSpPr>
        <p:spPr>
          <a:xfrm>
            <a:off x="6096000" y="285750"/>
            <a:ext cx="55835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任务实施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25347" y="5236800"/>
            <a:ext cx="2576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4-5-10 </a:t>
            </a: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最终海报图像</a:t>
            </a:r>
          </a:p>
        </p:txBody>
      </p:sp>
      <p:pic>
        <p:nvPicPr>
          <p:cNvPr id="18" name="图片 17" descr="QQ截图20230811114825"/>
          <p:cNvPicPr/>
          <p:nvPr/>
        </p:nvPicPr>
        <p:blipFill>
          <a:blip r:embed="rId4"/>
          <a:stretch>
            <a:fillRect/>
          </a:stretch>
        </p:blipFill>
        <p:spPr>
          <a:xfrm>
            <a:off x="3709342" y="2158031"/>
            <a:ext cx="5267325" cy="2950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29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33">
            <a:extLst>
              <a:ext uri="{FF2B5EF4-FFF2-40B4-BE49-F238E27FC236}">
                <a16:creationId xmlns:a16="http://schemas.microsoft.com/office/drawing/2014/main" id="{54EA18B4-223F-2941-8CF5-159DF1A28CE5}"/>
              </a:ext>
            </a:extLst>
          </p:cNvPr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blipFill>
            <a:blip r:embed="rId3"/>
            <a:srcRect/>
            <a:stretch>
              <a:fillRect t="-244687" b="-44289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7" name="任意多边形 36">
            <a:extLst>
              <a:ext uri="{FF2B5EF4-FFF2-40B4-BE49-F238E27FC236}">
                <a16:creationId xmlns:a16="http://schemas.microsoft.com/office/drawing/2014/main" id="{FD217BC7-B301-AE48-A053-F9FF96834E42}"/>
              </a:ext>
            </a:extLst>
          </p:cNvPr>
          <p:cNvSpPr/>
          <p:nvPr/>
        </p:nvSpPr>
        <p:spPr bwMode="auto">
          <a:xfrm>
            <a:off x="3892179" y="1484784"/>
            <a:ext cx="9252321" cy="5373216"/>
          </a:xfrm>
          <a:custGeom>
            <a:avLst/>
            <a:gdLst>
              <a:gd name="connsiteX0" fmla="*/ 4626161 w 9252321"/>
              <a:gd name="connsiteY0" fmla="*/ 0 h 5373216"/>
              <a:gd name="connsiteX1" fmla="*/ 9252321 w 9252321"/>
              <a:gd name="connsiteY1" fmla="*/ 5373216 h 5373216"/>
              <a:gd name="connsiteX2" fmla="*/ 8510848 w 9252321"/>
              <a:gd name="connsiteY2" fmla="*/ 5373216 h 5373216"/>
              <a:gd name="connsiteX3" fmla="*/ 4626160 w 9252321"/>
              <a:gd name="connsiteY3" fmla="*/ 861209 h 5373216"/>
              <a:gd name="connsiteX4" fmla="*/ 741472 w 9252321"/>
              <a:gd name="connsiteY4" fmla="*/ 5373216 h 5373216"/>
              <a:gd name="connsiteX5" fmla="*/ 0 w 9252321"/>
              <a:gd name="connsiteY5" fmla="*/ 5373216 h 5373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2321" h="5373216">
                <a:moveTo>
                  <a:pt x="4626161" y="0"/>
                </a:moveTo>
                <a:lnTo>
                  <a:pt x="9252321" y="5373216"/>
                </a:lnTo>
                <a:lnTo>
                  <a:pt x="8510848" y="5373216"/>
                </a:lnTo>
                <a:lnTo>
                  <a:pt x="4626160" y="861209"/>
                </a:lnTo>
                <a:lnTo>
                  <a:pt x="741472" y="5373216"/>
                </a:lnTo>
                <a:lnTo>
                  <a:pt x="0" y="5373216"/>
                </a:lnTo>
                <a:close/>
              </a:path>
            </a:pathLst>
          </a:custGeom>
          <a:solidFill>
            <a:srgbClr val="F5F2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9EBDCC-9EC2-4BAD-91A6-C438E9AEB754}"/>
              </a:ext>
            </a:extLst>
          </p:cNvPr>
          <p:cNvSpPr txBox="1"/>
          <p:nvPr/>
        </p:nvSpPr>
        <p:spPr>
          <a:xfrm>
            <a:off x="4202470" y="3497939"/>
            <a:ext cx="786280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  <a:alpha val="12000"/>
                  </a:srgbClr>
                </a:solidFill>
                <a:effectLst>
                  <a:outerShdw blurRad="63500" sx="102000" sy="102000" algn="ctr" rotWithShape="0">
                    <a:srgbClr val="FFFFFF">
                      <a:alpha val="20000"/>
                    </a:srgbClr>
                  </a:outerShdw>
                </a:effectLst>
                <a:uLnTx/>
                <a:uFillTx/>
                <a:latin typeface="iekie jianheiti" panose="020F0502020204030204"/>
                <a:cs typeface="+mn-ea"/>
                <a:sym typeface="+mn-lt"/>
              </a:rPr>
              <a:t>COMPANY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alpha val="12000"/>
                </a:srgbClr>
              </a:solidFill>
              <a:effectLst>
                <a:outerShdw blurRad="63500" sx="102000" sy="102000" algn="ctr" rotWithShape="0">
                  <a:srgbClr val="FFFFFF">
                    <a:alpha val="20000"/>
                  </a:srgbClr>
                </a:outerShdw>
              </a:effectLst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5" name="任意多边形 33">
            <a:extLst>
              <a:ext uri="{FF2B5EF4-FFF2-40B4-BE49-F238E27FC236}">
                <a16:creationId xmlns:a16="http://schemas.microsoft.com/office/drawing/2014/main" id="{2F55D9B5-A753-D943-A768-8AB0EB7999E2}"/>
              </a:ext>
            </a:extLst>
          </p:cNvPr>
          <p:cNvSpPr/>
          <p:nvPr/>
        </p:nvSpPr>
        <p:spPr bwMode="auto">
          <a:xfrm>
            <a:off x="0" y="4698869"/>
            <a:ext cx="12196763" cy="2088232"/>
          </a:xfrm>
          <a:custGeom>
            <a:avLst/>
            <a:gdLst>
              <a:gd name="connsiteX0" fmla="*/ 0 w 12196763"/>
              <a:gd name="connsiteY0" fmla="*/ 0 h 2088232"/>
              <a:gd name="connsiteX1" fmla="*/ 12196763 w 12196763"/>
              <a:gd name="connsiteY1" fmla="*/ 0 h 2088232"/>
              <a:gd name="connsiteX2" fmla="*/ 12196763 w 12196763"/>
              <a:gd name="connsiteY2" fmla="*/ 2088232 h 2088232"/>
              <a:gd name="connsiteX3" fmla="*/ 3673756 w 12196763"/>
              <a:gd name="connsiteY3" fmla="*/ 2088232 h 2088232"/>
              <a:gd name="connsiteX4" fmla="*/ 2617330 w 12196763"/>
              <a:gd name="connsiteY4" fmla="*/ 861209 h 2088232"/>
              <a:gd name="connsiteX5" fmla="*/ 1560904 w 12196763"/>
              <a:gd name="connsiteY5" fmla="*/ 2088232 h 2088232"/>
              <a:gd name="connsiteX6" fmla="*/ 0 w 12196763"/>
              <a:gd name="connsiteY6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6763" h="2088232">
                <a:moveTo>
                  <a:pt x="0" y="0"/>
                </a:moveTo>
                <a:lnTo>
                  <a:pt x="12196763" y="0"/>
                </a:lnTo>
                <a:lnTo>
                  <a:pt x="12196763" y="2088232"/>
                </a:lnTo>
                <a:lnTo>
                  <a:pt x="3673756" y="2088232"/>
                </a:lnTo>
                <a:lnTo>
                  <a:pt x="2617330" y="861209"/>
                </a:lnTo>
                <a:lnTo>
                  <a:pt x="1560904" y="2088232"/>
                </a:lnTo>
                <a:lnTo>
                  <a:pt x="0" y="2088232"/>
                </a:lnTo>
                <a:close/>
              </a:path>
            </a:pathLst>
          </a:custGeom>
          <a:gradFill>
            <a:gsLst>
              <a:gs pos="100000">
                <a:schemeClr val="accent2">
                  <a:alpha val="66000"/>
                </a:schemeClr>
              </a:gs>
              <a:gs pos="7000">
                <a:schemeClr val="accent1">
                  <a:alpha val="71000"/>
                </a:schemeClr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9" name="等腰三角形 7">
            <a:extLst>
              <a:ext uri="{FF2B5EF4-FFF2-40B4-BE49-F238E27FC236}">
                <a16:creationId xmlns:a16="http://schemas.microsoft.com/office/drawing/2014/main" id="{BDE05EA7-9400-9A49-9473-60EA096B0826}"/>
              </a:ext>
            </a:extLst>
          </p:cNvPr>
          <p:cNvSpPr/>
          <p:nvPr/>
        </p:nvSpPr>
        <p:spPr bwMode="auto">
          <a:xfrm>
            <a:off x="1621019" y="5700798"/>
            <a:ext cx="1992625" cy="1157202"/>
          </a:xfrm>
          <a:prstGeom prst="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2" name="Rectangle 3">
            <a:extLst>
              <a:ext uri="{FF2B5EF4-FFF2-40B4-BE49-F238E27FC236}">
                <a16:creationId xmlns:a16="http://schemas.microsoft.com/office/drawing/2014/main" id="{895987FE-20AD-C942-9B2A-6F44A3A33D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4168" y="2251388"/>
            <a:ext cx="4363665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1" i="0" u="none" strike="noStrike" kern="1200" cap="none" spc="0" normalizeH="0" baseline="0" noProof="0" smtClean="0">
                <a:ln>
                  <a:noFill/>
                </a:ln>
                <a:solidFill>
                  <a:srgbClr val="0B9FA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谢谢！</a:t>
            </a:r>
            <a:endParaRPr kumimoji="0" lang="zh-CN" altLang="en-US" sz="6600" b="1" i="0" u="none" strike="noStrike" kern="1200" cap="none" spc="0" normalizeH="0" baseline="0" noProof="0">
              <a:ln>
                <a:noFill/>
              </a:ln>
              <a:solidFill>
                <a:srgbClr val="0B9FA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任意多边形 35">
            <a:extLst>
              <a:ext uri="{FF2B5EF4-FFF2-40B4-BE49-F238E27FC236}">
                <a16:creationId xmlns:a16="http://schemas.microsoft.com/office/drawing/2014/main" id="{A045C1C2-FABD-3A47-948D-381137E4B7EC}"/>
              </a:ext>
            </a:extLst>
          </p:cNvPr>
          <p:cNvSpPr/>
          <p:nvPr/>
        </p:nvSpPr>
        <p:spPr bwMode="auto">
          <a:xfrm rot="5400000">
            <a:off x="10592277" y="2100107"/>
            <a:ext cx="1347430" cy="782510"/>
          </a:xfrm>
          <a:custGeom>
            <a:avLst/>
            <a:gdLst>
              <a:gd name="connsiteX0" fmla="*/ 1797898 w 3595797"/>
              <a:gd name="connsiteY0" fmla="*/ 0 h 2088232"/>
              <a:gd name="connsiteX1" fmla="*/ 3595797 w 3595797"/>
              <a:gd name="connsiteY1" fmla="*/ 2088232 h 2088232"/>
              <a:gd name="connsiteX2" fmla="*/ 2854323 w 3595797"/>
              <a:gd name="connsiteY2" fmla="*/ 2088232 h 2088232"/>
              <a:gd name="connsiteX3" fmla="*/ 1797897 w 3595797"/>
              <a:gd name="connsiteY3" fmla="*/ 861209 h 2088232"/>
              <a:gd name="connsiteX4" fmla="*/ 741471 w 3595797"/>
              <a:gd name="connsiteY4" fmla="*/ 2088232 h 2088232"/>
              <a:gd name="connsiteX5" fmla="*/ 0 w 3595797"/>
              <a:gd name="connsiteY5" fmla="*/ 2088232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95797" h="2088232">
                <a:moveTo>
                  <a:pt x="1797898" y="0"/>
                </a:moveTo>
                <a:lnTo>
                  <a:pt x="3595797" y="2088232"/>
                </a:lnTo>
                <a:lnTo>
                  <a:pt x="2854323" y="2088232"/>
                </a:lnTo>
                <a:lnTo>
                  <a:pt x="1797897" y="861209"/>
                </a:lnTo>
                <a:lnTo>
                  <a:pt x="741471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046" y="5613088"/>
            <a:ext cx="4903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zihun59hao-chuangcuhei" panose="00000500000000000000" pitchFamily="2" charset="-122"/>
              </a:rPr>
              <a:t>山东劳动职业技术学院在线开放课程</a:t>
            </a:r>
            <a:endParaRPr kumimoji="0" lang="zh-CN" altLang="en-US" sz="2000" b="1" i="0" u="none" strike="noStrik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zihun59hao-chuangcuhei" panose="00000500000000000000" pitchFamily="2" charset="-122"/>
            </a:endParaRPr>
          </a:p>
        </p:txBody>
      </p:sp>
      <p:pic>
        <p:nvPicPr>
          <p:cNvPr id="16" name="图片 15" descr="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7596" y="227546"/>
            <a:ext cx="3114673" cy="50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287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  <p:bldP spid="39" grpId="0" animBg="1"/>
      <p:bldP spid="42" grpId="0"/>
      <p:bldP spid="5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同心圆 17">
            <a:extLst>
              <a:ext uri="{FF2B5EF4-FFF2-40B4-BE49-F238E27FC236}">
                <a16:creationId xmlns:a16="http://schemas.microsoft.com/office/drawing/2014/main" id="{5195DCA7-4A2E-E446-B4F5-DE4AE9B954A6}"/>
              </a:ext>
            </a:extLst>
          </p:cNvPr>
          <p:cNvSpPr/>
          <p:nvPr/>
        </p:nvSpPr>
        <p:spPr>
          <a:xfrm>
            <a:off x="3024837" y="6057360"/>
            <a:ext cx="6364299" cy="6110630"/>
          </a:xfrm>
          <a:prstGeom prst="donut">
            <a:avLst/>
          </a:prstGeom>
          <a:solidFill>
            <a:srgbClr val="89CA7F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19" name="同心圆 18">
            <a:extLst>
              <a:ext uri="{FF2B5EF4-FFF2-40B4-BE49-F238E27FC236}">
                <a16:creationId xmlns:a16="http://schemas.microsoft.com/office/drawing/2014/main" id="{83595403-2717-C743-8BC7-B2A720FEF5F2}"/>
              </a:ext>
            </a:extLst>
          </p:cNvPr>
          <p:cNvSpPr/>
          <p:nvPr/>
        </p:nvSpPr>
        <p:spPr>
          <a:xfrm>
            <a:off x="-6456827" y="-170677"/>
            <a:ext cx="7133747" cy="6849409"/>
          </a:xfrm>
          <a:prstGeom prst="donut">
            <a:avLst/>
          </a:prstGeom>
          <a:solidFill>
            <a:srgbClr val="0B9FAE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909F1564-EED0-FD46-9757-8D8FE05F41DA}"/>
              </a:ext>
            </a:extLst>
          </p:cNvPr>
          <p:cNvGrpSpPr/>
          <p:nvPr/>
        </p:nvGrpSpPr>
        <p:grpSpPr>
          <a:xfrm>
            <a:off x="2174686" y="1977225"/>
            <a:ext cx="276061" cy="1951376"/>
            <a:chOff x="1288882" y="567159"/>
            <a:chExt cx="1078196" cy="4097438"/>
          </a:xfrm>
        </p:grpSpPr>
        <p:cxnSp>
          <p:nvCxnSpPr>
            <p:cNvPr id="23" name="直线连接符 22">
              <a:extLst>
                <a:ext uri="{FF2B5EF4-FFF2-40B4-BE49-F238E27FC236}">
                  <a16:creationId xmlns:a16="http://schemas.microsoft.com/office/drawing/2014/main" id="{145D8B5A-9D09-6B40-AD97-20253508AA74}"/>
                </a:ext>
              </a:extLst>
            </p:cNvPr>
            <p:cNvCxnSpPr>
              <a:cxnSpLocks/>
            </p:cNvCxnSpPr>
            <p:nvPr/>
          </p:nvCxnSpPr>
          <p:spPr>
            <a:xfrm>
              <a:off x="1288882" y="674797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连接符 23">
              <a:extLst>
                <a:ext uri="{FF2B5EF4-FFF2-40B4-BE49-F238E27FC236}">
                  <a16:creationId xmlns:a16="http://schemas.microsoft.com/office/drawing/2014/main" id="{995CEA63-F041-304F-93E3-C5FCA4B3A645}"/>
                </a:ext>
              </a:extLst>
            </p:cNvPr>
            <p:cNvCxnSpPr/>
            <p:nvPr/>
          </p:nvCxnSpPr>
          <p:spPr>
            <a:xfrm>
              <a:off x="1317763" y="567159"/>
              <a:ext cx="0" cy="4097438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连接符 24">
              <a:extLst>
                <a:ext uri="{FF2B5EF4-FFF2-40B4-BE49-F238E27FC236}">
                  <a16:creationId xmlns:a16="http://schemas.microsoft.com/office/drawing/2014/main" id="{CF0D1178-9BFA-DC4C-90D1-CA8926C86216}"/>
                </a:ext>
              </a:extLst>
            </p:cNvPr>
            <p:cNvCxnSpPr>
              <a:cxnSpLocks/>
            </p:cNvCxnSpPr>
            <p:nvPr/>
          </p:nvCxnSpPr>
          <p:spPr>
            <a:xfrm>
              <a:off x="1288882" y="4571619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549DA229-7CCF-F749-B572-5D4218F26541}"/>
              </a:ext>
            </a:extLst>
          </p:cNvPr>
          <p:cNvSpPr txBox="1"/>
          <p:nvPr/>
        </p:nvSpPr>
        <p:spPr>
          <a:xfrm>
            <a:off x="2763449" y="3302455"/>
            <a:ext cx="6665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5400" dirty="0" smtClean="0">
                <a:solidFill>
                  <a:srgbClr val="0B9F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女 装 海 报 设 计</a:t>
            </a:r>
            <a:endParaRPr lang="zh-CN" altLang="en-US" sz="5400" dirty="0">
              <a:solidFill>
                <a:srgbClr val="0B9FA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>
            <a:extLst>
              <a:ext uri="{FF2B5EF4-FFF2-40B4-BE49-F238E27FC236}">
                <a16:creationId xmlns:a16="http://schemas.microsoft.com/office/drawing/2014/main" id="{0B7074CE-2A63-154E-810B-85655BC0C9C8}"/>
              </a:ext>
            </a:extLst>
          </p:cNvPr>
          <p:cNvSpPr/>
          <p:nvPr/>
        </p:nvSpPr>
        <p:spPr>
          <a:xfrm>
            <a:off x="3468314" y="1993181"/>
            <a:ext cx="5182348" cy="673050"/>
          </a:xfrm>
          <a:prstGeom prst="roundRect">
            <a:avLst>
              <a:gd name="adj" fmla="val 30187"/>
            </a:avLst>
          </a:prstGeom>
          <a:gradFill>
            <a:gsLst>
              <a:gs pos="100000">
                <a:srgbClr val="0B9FAE"/>
              </a:gs>
              <a:gs pos="0">
                <a:srgbClr val="89CA7D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54C4696-AFFE-1748-8B12-B66860144F25}"/>
              </a:ext>
            </a:extLst>
          </p:cNvPr>
          <p:cNvSpPr txBox="1"/>
          <p:nvPr/>
        </p:nvSpPr>
        <p:spPr>
          <a:xfrm>
            <a:off x="3781281" y="2006541"/>
            <a:ext cx="4556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600" b="1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  务  五</a:t>
            </a:r>
            <a:endParaRPr lang="zh-CN" altLang="en-US" sz="3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DEF5CB8-D2FE-BD4A-B101-6E52E52043C4}"/>
              </a:ext>
            </a:extLst>
          </p:cNvPr>
          <p:cNvSpPr txBox="1"/>
          <p:nvPr/>
        </p:nvSpPr>
        <p:spPr>
          <a:xfrm>
            <a:off x="9409073" y="7408079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2C2F08B4-EEDC-7043-8C4C-D17D64B03CA2}"/>
              </a:ext>
            </a:extLst>
          </p:cNvPr>
          <p:cNvGrpSpPr/>
          <p:nvPr/>
        </p:nvGrpSpPr>
        <p:grpSpPr>
          <a:xfrm flipH="1">
            <a:off x="9550803" y="1988800"/>
            <a:ext cx="321086" cy="1951376"/>
            <a:chOff x="1288882" y="591464"/>
            <a:chExt cx="1078196" cy="4097438"/>
          </a:xfrm>
        </p:grpSpPr>
        <p:cxnSp>
          <p:nvCxnSpPr>
            <p:cNvPr id="27" name="直线连接符 26">
              <a:extLst>
                <a:ext uri="{FF2B5EF4-FFF2-40B4-BE49-F238E27FC236}">
                  <a16:creationId xmlns:a16="http://schemas.microsoft.com/office/drawing/2014/main" id="{B9A0B049-0876-C548-9D56-BC84FEFCE6F2}"/>
                </a:ext>
              </a:extLst>
            </p:cNvPr>
            <p:cNvCxnSpPr>
              <a:cxnSpLocks/>
            </p:cNvCxnSpPr>
            <p:nvPr/>
          </p:nvCxnSpPr>
          <p:spPr>
            <a:xfrm>
              <a:off x="1288882" y="674798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27">
              <a:extLst>
                <a:ext uri="{FF2B5EF4-FFF2-40B4-BE49-F238E27FC236}">
                  <a16:creationId xmlns:a16="http://schemas.microsoft.com/office/drawing/2014/main" id="{9ED04403-7A69-0046-80AF-9EEE9356F474}"/>
                </a:ext>
              </a:extLst>
            </p:cNvPr>
            <p:cNvCxnSpPr/>
            <p:nvPr/>
          </p:nvCxnSpPr>
          <p:spPr>
            <a:xfrm>
              <a:off x="1317764" y="591464"/>
              <a:ext cx="0" cy="4097438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28">
              <a:extLst>
                <a:ext uri="{FF2B5EF4-FFF2-40B4-BE49-F238E27FC236}">
                  <a16:creationId xmlns:a16="http://schemas.microsoft.com/office/drawing/2014/main" id="{5713E0C9-1BA7-DB4D-98AC-C11F0EF590BE}"/>
                </a:ext>
              </a:extLst>
            </p:cNvPr>
            <p:cNvCxnSpPr>
              <a:cxnSpLocks/>
            </p:cNvCxnSpPr>
            <p:nvPr/>
          </p:nvCxnSpPr>
          <p:spPr>
            <a:xfrm>
              <a:off x="1288882" y="4595924"/>
              <a:ext cx="1078196" cy="0"/>
            </a:xfrm>
            <a:prstGeom prst="line">
              <a:avLst/>
            </a:prstGeom>
            <a:ln w="76200">
              <a:gradFill>
                <a:gsLst>
                  <a:gs pos="0">
                    <a:srgbClr val="0B9FAE"/>
                  </a:gs>
                  <a:gs pos="100000">
                    <a:srgbClr val="89CA7D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同心圆 29">
            <a:extLst>
              <a:ext uri="{FF2B5EF4-FFF2-40B4-BE49-F238E27FC236}">
                <a16:creationId xmlns:a16="http://schemas.microsoft.com/office/drawing/2014/main" id="{BADEAC57-C26F-AB4B-944E-CA22C46D2A25}"/>
              </a:ext>
            </a:extLst>
          </p:cNvPr>
          <p:cNvSpPr/>
          <p:nvPr/>
        </p:nvSpPr>
        <p:spPr>
          <a:xfrm>
            <a:off x="11446302" y="-170678"/>
            <a:ext cx="7133747" cy="6849409"/>
          </a:xfrm>
          <a:prstGeom prst="donut">
            <a:avLst/>
          </a:prstGeom>
          <a:solidFill>
            <a:srgbClr val="89CA7D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Han Sans CN Normal" panose="020B0400000000000000" pitchFamily="34" charset="-128"/>
              <a:ea typeface="Source Han Sans CN Normal" panose="020B0400000000000000" pitchFamily="34" charset="-128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 rot="2166230">
            <a:off x="2458407" y="3156426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9494711" y="4052806"/>
            <a:ext cx="648072" cy="648072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9494836" y="5223236"/>
            <a:ext cx="417028" cy="417028"/>
          </a:xfrm>
          <a:prstGeom prst="ellipse">
            <a:avLst/>
          </a:prstGeom>
          <a:solidFill>
            <a:srgbClr val="32AC9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 rot="2166230">
            <a:off x="1533604" y="2698591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 rot="2166230">
            <a:off x="1533688" y="931129"/>
            <a:ext cx="252991" cy="252991"/>
          </a:xfrm>
          <a:prstGeom prst="ellipse">
            <a:avLst/>
          </a:prstGeom>
          <a:solidFill>
            <a:srgbClr val="65BE8B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0496511" y="3679295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987083" y="5178771"/>
            <a:ext cx="505983" cy="505983"/>
          </a:xfrm>
          <a:prstGeom prst="ellipse">
            <a:avLst/>
          </a:prstGeom>
          <a:solidFill>
            <a:srgbClr val="4BB4B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 rot="2166230">
            <a:off x="2100770" y="836482"/>
            <a:ext cx="505983" cy="505983"/>
          </a:xfrm>
          <a:prstGeom prst="ellipse">
            <a:avLst/>
          </a:prstGeom>
          <a:solidFill>
            <a:srgbClr val="58B99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 rot="2166230">
            <a:off x="1160223" y="1677006"/>
            <a:ext cx="252991" cy="25299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2" name="椭圆 41"/>
          <p:cNvSpPr/>
          <p:nvPr/>
        </p:nvSpPr>
        <p:spPr>
          <a:xfrm rot="2166230">
            <a:off x="1533833" y="1923517"/>
            <a:ext cx="648072" cy="648072"/>
          </a:xfrm>
          <a:prstGeom prst="ellipse">
            <a:avLst/>
          </a:prstGeom>
          <a:solidFill>
            <a:srgbClr val="0B9FAE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 rot="2166230">
            <a:off x="1160223" y="3366741"/>
            <a:ext cx="252991" cy="252991"/>
          </a:xfrm>
          <a:prstGeom prst="ellipse">
            <a:avLst/>
          </a:prstGeom>
          <a:solidFill>
            <a:srgbClr val="89CA7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9269455" y="3091804"/>
            <a:ext cx="505983" cy="50598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印品黑体" panose="00000500000000000000" pitchFamily="2" charset="-122"/>
              <a:ea typeface="印品黑体" panose="000005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756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6" grpId="0"/>
      <p:bldP spid="9" grpId="0" animBg="1"/>
      <p:bldP spid="15" grpId="0"/>
      <p:bldP spid="30" grpId="0" animBg="1"/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  <p:bldP spid="38" grpId="0" bldLvl="0" animBg="1"/>
      <p:bldP spid="39" grpId="0" bldLvl="0" animBg="1"/>
      <p:bldP spid="40" grpId="0" bldLvl="0" animBg="1"/>
      <p:bldP spid="41" grpId="0" bldLvl="0" animBg="1"/>
      <p:bldP spid="42" grpId="0" bldLvl="0" animBg="1"/>
      <p:bldP spid="43" grpId="0" bldLvl="0" animBg="1"/>
      <p:bldP spid="4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7"/>
          <p:cNvSpPr/>
          <p:nvPr/>
        </p:nvSpPr>
        <p:spPr>
          <a:xfrm rot="16200000" flipH="1" flipV="1">
            <a:off x="4379306" y="189950"/>
            <a:ext cx="2288744" cy="11047355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-1" fmla="*/ 0 w 363073"/>
              <a:gd name="connsiteY0-2" fmla="*/ 2571749 h 2571749"/>
              <a:gd name="connsiteX1-3" fmla="*/ 363073 w 363073"/>
              <a:gd name="connsiteY1-4" fmla="*/ 0 h 2571749"/>
              <a:gd name="connsiteX2-5" fmla="*/ 363073 w 363073"/>
              <a:gd name="connsiteY2-6" fmla="*/ 2571749 h 2571749"/>
              <a:gd name="connsiteX3-7" fmla="*/ 0 w 363073"/>
              <a:gd name="connsiteY3-8" fmla="*/ 2571749 h 2571749"/>
              <a:gd name="connsiteX0-9" fmla="*/ 0 w 2261321"/>
              <a:gd name="connsiteY0-10" fmla="*/ 5152904 h 5152904"/>
              <a:gd name="connsiteX1-11" fmla="*/ 2261321 w 2261321"/>
              <a:gd name="connsiteY1-12" fmla="*/ 0 h 5152904"/>
              <a:gd name="connsiteX2-13" fmla="*/ 2261321 w 2261321"/>
              <a:gd name="connsiteY2-14" fmla="*/ 2571749 h 5152904"/>
              <a:gd name="connsiteX3-15" fmla="*/ 0 w 2261321"/>
              <a:gd name="connsiteY3-16" fmla="*/ 5152904 h 5152904"/>
              <a:gd name="connsiteX0-17" fmla="*/ 0 w 2284470"/>
              <a:gd name="connsiteY0-18" fmla="*/ 5152904 h 5164478"/>
              <a:gd name="connsiteX1-19" fmla="*/ 2261321 w 2284470"/>
              <a:gd name="connsiteY1-20" fmla="*/ 0 h 5164478"/>
              <a:gd name="connsiteX2-21" fmla="*/ 2284470 w 2284470"/>
              <a:gd name="connsiteY2-22" fmla="*/ 5164478 h 5164478"/>
              <a:gd name="connsiteX3-23" fmla="*/ 0 w 2284470"/>
              <a:gd name="connsiteY3-24" fmla="*/ 5152904 h 5164478"/>
              <a:gd name="connsiteX0-25" fmla="*/ 0 w 3800753"/>
              <a:gd name="connsiteY0-26" fmla="*/ 5129755 h 5164478"/>
              <a:gd name="connsiteX1-27" fmla="*/ 3777604 w 3800753"/>
              <a:gd name="connsiteY1-28" fmla="*/ 0 h 5164478"/>
              <a:gd name="connsiteX2-29" fmla="*/ 3800753 w 3800753"/>
              <a:gd name="connsiteY2-30" fmla="*/ 5164478 h 5164478"/>
              <a:gd name="connsiteX3-31" fmla="*/ 0 w 3800753"/>
              <a:gd name="connsiteY3-32" fmla="*/ 5129755 h 5164478"/>
              <a:gd name="connsiteX0-33" fmla="*/ 0 w 4066970"/>
              <a:gd name="connsiteY0-34" fmla="*/ 5152904 h 5164478"/>
              <a:gd name="connsiteX1-35" fmla="*/ 4043821 w 4066970"/>
              <a:gd name="connsiteY1-36" fmla="*/ 0 h 5164478"/>
              <a:gd name="connsiteX2-37" fmla="*/ 4066970 w 4066970"/>
              <a:gd name="connsiteY2-38" fmla="*/ 5164478 h 5164478"/>
              <a:gd name="connsiteX3-39" fmla="*/ 0 w 4066970"/>
              <a:gd name="connsiteY3-40" fmla="*/ 5152904 h 5164478"/>
              <a:gd name="connsiteX0-41" fmla="*/ 0 w 4130470"/>
              <a:gd name="connsiteY0-42" fmla="*/ 5152904 h 5164478"/>
              <a:gd name="connsiteX1-43" fmla="*/ 4107321 w 4130470"/>
              <a:gd name="connsiteY1-44" fmla="*/ 0 h 5164478"/>
              <a:gd name="connsiteX2-45" fmla="*/ 4130470 w 4130470"/>
              <a:gd name="connsiteY2-46" fmla="*/ 5164478 h 5164478"/>
              <a:gd name="connsiteX3-47" fmla="*/ 0 w 4130470"/>
              <a:gd name="connsiteY3-48" fmla="*/ 5152904 h 5164478"/>
              <a:gd name="connsiteX0-49" fmla="*/ 0 w 4867070"/>
              <a:gd name="connsiteY0-50" fmla="*/ 5152904 h 5164478"/>
              <a:gd name="connsiteX1-51" fmla="*/ 4843921 w 4867070"/>
              <a:gd name="connsiteY1-52" fmla="*/ 0 h 5164478"/>
              <a:gd name="connsiteX2-53" fmla="*/ 4867070 w 4867070"/>
              <a:gd name="connsiteY2-54" fmla="*/ 5164478 h 5164478"/>
              <a:gd name="connsiteX3-55" fmla="*/ 0 w 4867070"/>
              <a:gd name="connsiteY3-56" fmla="*/ 5152904 h 5164478"/>
              <a:gd name="connsiteX0-57" fmla="*/ 0 w 4867070"/>
              <a:gd name="connsiteY0-58" fmla="*/ 5152904 h 5164478"/>
              <a:gd name="connsiteX1-59" fmla="*/ 4843921 w 4867070"/>
              <a:gd name="connsiteY1-60" fmla="*/ 0 h 5164478"/>
              <a:gd name="connsiteX2-61" fmla="*/ 4867070 w 4867070"/>
              <a:gd name="connsiteY2-62" fmla="*/ 5164478 h 5164478"/>
              <a:gd name="connsiteX3-63" fmla="*/ 0 w 4867070"/>
              <a:gd name="connsiteY3-64" fmla="*/ 5152904 h 5164478"/>
              <a:gd name="connsiteX0-65" fmla="*/ 0 w 4884843"/>
              <a:gd name="connsiteY0-66" fmla="*/ 5188447 h 5188447"/>
              <a:gd name="connsiteX1-67" fmla="*/ 4861694 w 4884843"/>
              <a:gd name="connsiteY1-68" fmla="*/ 0 h 5188447"/>
              <a:gd name="connsiteX2-69" fmla="*/ 4884843 w 4884843"/>
              <a:gd name="connsiteY2-70" fmla="*/ 5164478 h 5188447"/>
              <a:gd name="connsiteX3-71" fmla="*/ 0 w 4884843"/>
              <a:gd name="connsiteY3-72" fmla="*/ 5188447 h 5188447"/>
              <a:gd name="connsiteX0-73" fmla="*/ 0 w 4861694"/>
              <a:gd name="connsiteY0-74" fmla="*/ 5188447 h 5188447"/>
              <a:gd name="connsiteX1-75" fmla="*/ 4861694 w 4861694"/>
              <a:gd name="connsiteY1-76" fmla="*/ 0 h 5188447"/>
              <a:gd name="connsiteX2-77" fmla="*/ 4849299 w 4861694"/>
              <a:gd name="connsiteY2-78" fmla="*/ 5182251 h 5188447"/>
              <a:gd name="connsiteX3-79" fmla="*/ 0 w 4861694"/>
              <a:gd name="connsiteY3-80" fmla="*/ 5188447 h 5188447"/>
              <a:gd name="connsiteX0-81" fmla="*/ 0 w 4875644"/>
              <a:gd name="connsiteY0-82" fmla="*/ 5188447 h 5199465"/>
              <a:gd name="connsiteX1-83" fmla="*/ 4861694 w 4875644"/>
              <a:gd name="connsiteY1-84" fmla="*/ 0 h 5199465"/>
              <a:gd name="connsiteX2-85" fmla="*/ 4875118 w 4875644"/>
              <a:gd name="connsiteY2-86" fmla="*/ 5199465 h 5199465"/>
              <a:gd name="connsiteX3-87" fmla="*/ 0 w 4875644"/>
              <a:gd name="connsiteY3-88" fmla="*/ 5188447 h 5199465"/>
              <a:gd name="connsiteX0-89" fmla="*/ 0 w 4875936"/>
              <a:gd name="connsiteY0-90" fmla="*/ 5214268 h 5225286"/>
              <a:gd name="connsiteX1-91" fmla="*/ 4870305 w 4875936"/>
              <a:gd name="connsiteY1-92" fmla="*/ 0 h 5225286"/>
              <a:gd name="connsiteX2-93" fmla="*/ 4875118 w 4875936"/>
              <a:gd name="connsiteY2-94" fmla="*/ 5225286 h 5225286"/>
              <a:gd name="connsiteX3-95" fmla="*/ 0 w 4875936"/>
              <a:gd name="connsiteY3-96" fmla="*/ 5214268 h 5225286"/>
              <a:gd name="connsiteX0-97" fmla="*/ 0 w 4870304"/>
              <a:gd name="connsiteY0-98" fmla="*/ 5214268 h 5216678"/>
              <a:gd name="connsiteX1-99" fmla="*/ 4870305 w 4870304"/>
              <a:gd name="connsiteY1-100" fmla="*/ 0 h 5216678"/>
              <a:gd name="connsiteX2-101" fmla="*/ 4866513 w 4870304"/>
              <a:gd name="connsiteY2-102" fmla="*/ 5216678 h 5216678"/>
              <a:gd name="connsiteX3-103" fmla="*/ 0 w 4870304"/>
              <a:gd name="connsiteY3-104" fmla="*/ 5214268 h 5216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870304" h="5216678">
                <a:moveTo>
                  <a:pt x="0" y="5214268"/>
                </a:moveTo>
                <a:lnTo>
                  <a:pt x="4870305" y="0"/>
                </a:lnTo>
                <a:cubicBezTo>
                  <a:pt x="4866173" y="1727417"/>
                  <a:pt x="4870645" y="3489261"/>
                  <a:pt x="4866513" y="5216678"/>
                </a:cubicBezTo>
                <a:lnTo>
                  <a:pt x="0" y="5214268"/>
                </a:lnTo>
                <a:close/>
              </a:path>
            </a:pathLst>
          </a:custGeom>
          <a:gradFill flip="none" rotWithShape="1">
            <a:gsLst>
              <a:gs pos="91000">
                <a:schemeClr val="accent2"/>
              </a:gs>
              <a:gs pos="17000">
                <a:schemeClr val="accent1"/>
              </a:gs>
            </a:gsLst>
            <a:lin ang="42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3" name="直角三角形 2"/>
          <p:cNvSpPr/>
          <p:nvPr/>
        </p:nvSpPr>
        <p:spPr>
          <a:xfrm rot="10800000">
            <a:off x="9532307" y="0"/>
            <a:ext cx="2659693" cy="884876"/>
          </a:xfrm>
          <a:prstGeom prst="rtTriangle">
            <a:avLst/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4" name="PA-平行四边形 17"/>
          <p:cNvSpPr/>
          <p:nvPr>
            <p:custDataLst>
              <p:tags r:id="rId1"/>
            </p:custDataLst>
          </p:nvPr>
        </p:nvSpPr>
        <p:spPr>
          <a:xfrm>
            <a:off x="1123003" y="0"/>
            <a:ext cx="3328029" cy="265471"/>
          </a:xfrm>
          <a:prstGeom prst="parallelogram">
            <a:avLst>
              <a:gd name="adj" fmla="val 61800"/>
            </a:avLst>
          </a:prstGeom>
          <a:gradFill flip="none" rotWithShape="1">
            <a:gsLst>
              <a:gs pos="99000">
                <a:schemeClr val="accent2"/>
              </a:gs>
              <a:gs pos="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ekie jianheiti" panose="020F0502020204030204"/>
              <a:cs typeface="+mn-ea"/>
              <a:sym typeface="+mn-lt"/>
            </a:endParaRPr>
          </a:p>
        </p:txBody>
      </p:sp>
      <p:sp>
        <p:nvSpPr>
          <p:cNvPr id="5" name="PA-文本框 6"/>
          <p:cNvSpPr txBox="1"/>
          <p:nvPr>
            <p:custDataLst>
              <p:tags r:id="rId2"/>
            </p:custDataLst>
          </p:nvPr>
        </p:nvSpPr>
        <p:spPr>
          <a:xfrm>
            <a:off x="916525" y="625642"/>
            <a:ext cx="5784157" cy="9233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6600" b="1">
                <a:solidFill>
                  <a:schemeClr val="bg1"/>
                </a:solidFill>
                <a:effectLst>
                  <a:outerShdw blurRad="431800" sx="102000" sy="102000" algn="ctr" rotWithShape="0">
                    <a:srgbClr val="F3757D"/>
                  </a:outerShdw>
                </a:effectLst>
                <a:latin typeface="Source Han Sans CN Heavy" panose="020B0500000000000000" pitchFamily="34" charset="-128"/>
                <a:ea typeface="Source Han Sans CN Heavy" panose="020B0500000000000000" pitchFamily="34" charset="-128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目录 </a:t>
            </a:r>
            <a:r>
              <a:rPr kumimoji="0" lang="en-US" altLang="zh-CN" sz="5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iekie jianheiti" panose="020F0502020204030204"/>
                <a:ea typeface="+mn-ea"/>
                <a:cs typeface="+mn-ea"/>
                <a:sym typeface="+mn-lt"/>
              </a:rPr>
              <a:t>CONTENT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iekie jianheiti" panose="020F0502020204030204"/>
              <a:ea typeface="+mn-ea"/>
              <a:cs typeface="+mn-ea"/>
              <a:sym typeface="+mn-lt"/>
            </a:endParaRPr>
          </a:p>
        </p:txBody>
      </p:sp>
      <p:sp>
        <p:nvSpPr>
          <p:cNvPr id="9" name="PA-矩形 12"/>
          <p:cNvSpPr/>
          <p:nvPr>
            <p:custDataLst>
              <p:tags r:id="rId3"/>
            </p:custDataLst>
          </p:nvPr>
        </p:nvSpPr>
        <p:spPr>
          <a:xfrm>
            <a:off x="7401885" y="2597448"/>
            <a:ext cx="4378783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知识储备</a:t>
            </a:r>
            <a:endParaRPr lang="zh-CN" altLang="en-US" sz="24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PA-矩形 14"/>
          <p:cNvSpPr/>
          <p:nvPr>
            <p:custDataLst>
              <p:tags r:id="rId4"/>
            </p:custDataLst>
          </p:nvPr>
        </p:nvSpPr>
        <p:spPr>
          <a:xfrm>
            <a:off x="7401885" y="4108880"/>
            <a:ext cx="3970655" cy="46037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任务实施</a:t>
            </a:r>
            <a:endParaRPr lang="zh-CN" altLang="en-US" sz="24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525" y="2067920"/>
            <a:ext cx="4992872" cy="3328581"/>
          </a:xfrm>
          <a:prstGeom prst="rect">
            <a:avLst/>
          </a:prstGeom>
          <a:blipFill>
            <a:blip r:embed="rId8"/>
            <a:srcRect/>
            <a:stretch>
              <a:fillRect l="-8732" r="-8732"/>
            </a:stretch>
          </a:blipFill>
          <a:ln>
            <a:noFill/>
          </a:ln>
        </p:spPr>
      </p:pic>
      <p:sp>
        <p:nvSpPr>
          <p:cNvPr id="17" name="椭圆 16"/>
          <p:cNvSpPr/>
          <p:nvPr/>
        </p:nvSpPr>
        <p:spPr>
          <a:xfrm>
            <a:off x="6454872" y="2459964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454872" y="3905160"/>
            <a:ext cx="742099" cy="742099"/>
          </a:xfrm>
          <a:prstGeom prst="ellipse">
            <a:avLst/>
          </a:prstGeom>
          <a:gradFill>
            <a:gsLst>
              <a:gs pos="99000">
                <a:srgbClr val="89CA7D"/>
              </a:gs>
              <a:gs pos="0">
                <a:srgbClr val="0B9FAE"/>
              </a:gs>
            </a:gsLst>
            <a:lin ang="0" scaled="1"/>
          </a:gra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427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55 -0.04583 L 2.08333E-7 0.0002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4" y="229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5" grpId="1"/>
      <p:bldP spid="9" grpId="0"/>
      <p:bldP spid="11" grpId="0"/>
      <p:bldP spid="17" grpId="0" bldLvl="0" animBg="1"/>
      <p:bldP spid="19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948108" y="1749547"/>
            <a:ext cx="10295785" cy="253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一、蒙版的定义</a:t>
            </a:r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蒙版用于控制图层的显示区域，但是并不参与图层的操作，蒙版与图层两者之间是息息相关的。图层蒙版是指给图层加一个特殊的盖罩，在保留图层不被破坏的情况下，让图层部分显示，部分不显示，从而让该图层与其它图层产生融合效果。</a:t>
            </a: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中进行网店装修设计时，使用蒙版可以保持画面局部的图像不变，对处理区域的图像进行单独的色调和影调的编辑。蒙版通常用于对商品图片进行抠取、编辑局部色调和影调等操作。</a:t>
            </a:r>
          </a:p>
        </p:txBody>
      </p:sp>
      <p:sp>
        <p:nvSpPr>
          <p:cNvPr id="8" name="矩形 7"/>
          <p:cNvSpPr/>
          <p:nvPr/>
        </p:nvSpPr>
        <p:spPr>
          <a:xfrm>
            <a:off x="6096000" y="285750"/>
            <a:ext cx="55835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zh-CN" altLang="en-US" sz="3200" b="1" kern="1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知识储备  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739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991608" y="934382"/>
            <a:ext cx="10295785" cy="336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二、图层蒙版</a:t>
            </a:r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PS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蒙版，是指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软件中的一种图层操作技术，它可以将一层的部分图像隐藏或者显示出来，从而实现对图片的修饰、涂鸦和滤镜效果等。蒙版的作用是不会破坏原有图像和可以保留高度的可重复编辑性。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Ps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中一共有四大蒙版：图层蒙版、剪贴蒙版、矢量蒙版、快速蒙版。</a:t>
            </a: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图层蒙版是四个蒙版中最基础、最常用的，下面来学习图层蒙版的使用方法。我们将一张图片拖入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Ps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中并点击图层右边的小锁取消锁定后，点击一下图层选项卡下面的小相机图标，蒙版就添加好了，如图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4-5-1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所示。</a:t>
            </a:r>
          </a:p>
        </p:txBody>
      </p:sp>
      <p:sp>
        <p:nvSpPr>
          <p:cNvPr id="8" name="矩形 7"/>
          <p:cNvSpPr/>
          <p:nvPr/>
        </p:nvSpPr>
        <p:spPr>
          <a:xfrm>
            <a:off x="6096000" y="285750"/>
            <a:ext cx="55835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知识储备  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716994" y="4080460"/>
            <a:ext cx="2425065" cy="2188210"/>
            <a:chOff x="5345" y="2107602"/>
            <a:chExt cx="5760" cy="5860"/>
          </a:xfrm>
        </p:grpSpPr>
        <p:pic>
          <p:nvPicPr>
            <p:cNvPr id="16" name="图片 15" descr="截屏2023-08-23 下午4.34.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45" y="2107602"/>
              <a:ext cx="5760" cy="5860"/>
            </a:xfrm>
            <a:prstGeom prst="rect">
              <a:avLst/>
            </a:prstGeom>
          </p:spPr>
        </p:pic>
        <p:grpSp>
          <p:nvGrpSpPr>
            <p:cNvPr id="17" name="组合 16"/>
            <p:cNvGrpSpPr/>
            <p:nvPr/>
          </p:nvGrpSpPr>
          <p:grpSpPr>
            <a:xfrm>
              <a:off x="7882" y="2110134"/>
              <a:ext cx="2740" cy="3301"/>
              <a:chOff x="7882" y="2110134"/>
              <a:chExt cx="2740" cy="3301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7882" y="2112999"/>
                <a:ext cx="645" cy="43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9977" y="2110134"/>
                <a:ext cx="645" cy="43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3832167" y="6346962"/>
            <a:ext cx="2576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4-5-1 </a:t>
            </a: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创建图层蒙版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397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991608" y="3528470"/>
            <a:ext cx="10295785" cy="1705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在蒙版区内只有三种颜色：黑色、灰色、白色。其中黑色会遮住所在区域的图片，不会让它透过；灰色会使所在区域的图片透明度降低；白色则不会影响图片。按住【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Alt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】键点击图层中图片右边的白色框就会进入蒙版图层内，接下来用不同颜色的画笔在里面涂抹，效果如图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4-5-2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所示。图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4-5-2 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图层蒙版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效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果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96000" y="285750"/>
            <a:ext cx="55835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知识储备  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531956" y="1653886"/>
            <a:ext cx="4147693" cy="1589405"/>
            <a:chOff x="8019" y="2129652"/>
            <a:chExt cx="8165" cy="3129"/>
          </a:xfrm>
        </p:grpSpPr>
        <p:pic>
          <p:nvPicPr>
            <p:cNvPr id="20" name="图片 19" descr="截屏2023-08-23 下午4.43.4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229" y="2129659"/>
              <a:ext cx="2955" cy="3122"/>
            </a:xfrm>
            <a:prstGeom prst="rect">
              <a:avLst/>
            </a:prstGeom>
          </p:spPr>
        </p:pic>
        <p:pic>
          <p:nvPicPr>
            <p:cNvPr id="25" name="图片 24" descr="图片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19" y="2129652"/>
              <a:ext cx="5158" cy="31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503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991608" y="1155700"/>
            <a:ext cx="10295785" cy="1705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单击“文件”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“新建”命令，在弹出的“新建”对话框中设置各项参数，然后单击“确定”按钮，如图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4-5-3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（左）所示。选择渐变工具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，将背景填充渐变色为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RGB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230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42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42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）到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RGB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247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199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）到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GRB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209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273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），如图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4-5-3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（右）所示。</a:t>
            </a:r>
          </a:p>
          <a:p>
            <a:pPr>
              <a:lnSpc>
                <a:spcPct val="150000"/>
              </a:lnSpc>
            </a:pPr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96000" y="285750"/>
            <a:ext cx="55835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zh-CN" altLang="en-US" sz="3200" b="1" kern="1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任务实施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52169" y="4993212"/>
            <a:ext cx="2945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4-5-1 </a:t>
            </a: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创建图层蒙版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图片 19" descr="QQ截图20230811114115"/>
          <p:cNvPicPr/>
          <p:nvPr/>
        </p:nvPicPr>
        <p:blipFill>
          <a:blip r:embed="rId4"/>
          <a:srcRect l="1900" t="2354" b="1707"/>
          <a:stretch>
            <a:fillRect/>
          </a:stretch>
        </p:blipFill>
        <p:spPr>
          <a:xfrm>
            <a:off x="3455323" y="2794601"/>
            <a:ext cx="2299193" cy="1949379"/>
          </a:xfrm>
          <a:prstGeom prst="rect">
            <a:avLst/>
          </a:prstGeom>
        </p:spPr>
      </p:pic>
      <p:pic>
        <p:nvPicPr>
          <p:cNvPr id="25" name="图片 24" descr="QQ截图20230811114221"/>
          <p:cNvPicPr/>
          <p:nvPr/>
        </p:nvPicPr>
        <p:blipFill>
          <a:blip r:embed="rId5"/>
          <a:stretch>
            <a:fillRect/>
          </a:stretch>
        </p:blipFill>
        <p:spPr>
          <a:xfrm>
            <a:off x="5754516" y="2817425"/>
            <a:ext cx="3485803" cy="1942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387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991608" y="1155700"/>
            <a:ext cx="102957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</a:t>
            </a:r>
            <a:r>
              <a:rPr lang="zh-CN" altLang="zh-CN" dirty="0" smtClean="0"/>
              <a:t>添加</a:t>
            </a:r>
            <a:r>
              <a:rPr lang="zh-CN" altLang="zh-CN" dirty="0"/>
              <a:t>促销文案。单击文字</a:t>
            </a:r>
            <a:r>
              <a:rPr lang="zh-CN" altLang="zh-CN" dirty="0" smtClean="0"/>
              <a:t>工具</a:t>
            </a:r>
            <a:r>
              <a:rPr lang="zh-CN" altLang="zh-CN" dirty="0"/>
              <a:t>，输入促销文案，将</a:t>
            </a:r>
            <a:r>
              <a:rPr lang="zh-CN" altLang="zh-CN" dirty="0" smtClean="0"/>
              <a:t>文字</a:t>
            </a:r>
            <a:r>
              <a:rPr lang="zh-CN" altLang="zh-CN" dirty="0"/>
              <a:t>“</a:t>
            </a:r>
            <a:r>
              <a:rPr lang="en-US" altLang="zh-CN" dirty="0"/>
              <a:t>CHUANG ZHUANG SHANG XIN”</a:t>
            </a:r>
            <a:r>
              <a:rPr lang="zh-CN" altLang="zh-CN" dirty="0"/>
              <a:t>复制，并将其添加图层蒙版，如图</a:t>
            </a:r>
            <a:r>
              <a:rPr lang="en-US" altLang="zh-CN" dirty="0"/>
              <a:t>4-5-4</a:t>
            </a:r>
            <a:r>
              <a:rPr lang="zh-CN" altLang="zh-CN" dirty="0"/>
              <a:t>所示。</a:t>
            </a:r>
            <a:endParaRPr lang="zh-CN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96000" y="285750"/>
            <a:ext cx="55835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任务实施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22280" y="4604211"/>
            <a:ext cx="2576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4-5-4 </a:t>
            </a: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添加图层蒙版</a:t>
            </a:r>
          </a:p>
        </p:txBody>
      </p:sp>
      <p:pic>
        <p:nvPicPr>
          <p:cNvPr id="20" name="图片 19" descr="QQ截图20230811121925"/>
          <p:cNvPicPr/>
          <p:nvPr/>
        </p:nvPicPr>
        <p:blipFill>
          <a:blip r:embed="rId4"/>
          <a:stretch>
            <a:fillRect/>
          </a:stretch>
        </p:blipFill>
        <p:spPr>
          <a:xfrm>
            <a:off x="2857615" y="2514859"/>
            <a:ext cx="3529330" cy="1972945"/>
          </a:xfrm>
          <a:prstGeom prst="rect">
            <a:avLst/>
          </a:prstGeom>
        </p:spPr>
      </p:pic>
      <p:pic>
        <p:nvPicPr>
          <p:cNvPr id="25" name="图片 24" descr="QQ截图20230811122329"/>
          <p:cNvPicPr/>
          <p:nvPr/>
        </p:nvPicPr>
        <p:blipFill>
          <a:blip r:embed="rId5"/>
          <a:stretch>
            <a:fillRect/>
          </a:stretch>
        </p:blipFill>
        <p:spPr>
          <a:xfrm>
            <a:off x="6784253" y="2525654"/>
            <a:ext cx="1616075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04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0"/>
            <a:ext cx="12201793" cy="6858000"/>
            <a:chOff x="-4" y="0"/>
            <a:chExt cx="12201793" cy="6858000"/>
          </a:xfrm>
        </p:grpSpPr>
        <p:sp>
          <p:nvSpPr>
            <p:cNvPr id="21" name="直角三角形 20"/>
            <p:cNvSpPr/>
            <p:nvPr/>
          </p:nvSpPr>
          <p:spPr>
            <a:xfrm rot="5400000">
              <a:off x="1588432" y="-1588436"/>
              <a:ext cx="1155700" cy="4332571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2" name="直角三角形 21"/>
            <p:cNvSpPr/>
            <p:nvPr/>
          </p:nvSpPr>
          <p:spPr>
            <a:xfrm rot="5400000">
              <a:off x="197277" y="-197278"/>
              <a:ext cx="1155704" cy="1550259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6200000">
              <a:off x="10401570" y="5067570"/>
              <a:ext cx="1031966" cy="2548894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16200000">
              <a:off x="11287389" y="5943599"/>
              <a:ext cx="914400" cy="914400"/>
            </a:xfrm>
            <a:prstGeom prst="rtTriangle">
              <a:avLst/>
            </a:prstGeom>
            <a:gradFill>
              <a:gsLst>
                <a:gs pos="100000">
                  <a:schemeClr val="accent1">
                    <a:alpha val="83000"/>
                  </a:schemeClr>
                </a:gs>
                <a:gs pos="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ekie jianheiti"/>
                <a:cs typeface="+mn-ea"/>
                <a:sym typeface="+mn-lt"/>
              </a:endParaRPr>
            </a:p>
          </p:txBody>
        </p:sp>
      </p:grpSp>
      <p:pic>
        <p:nvPicPr>
          <p:cNvPr id="30" name="图片 29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15" y="6161956"/>
            <a:ext cx="3114673" cy="50379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1754118" y="331642"/>
            <a:ext cx="247382" cy="492413"/>
            <a:chOff x="11754118" y="285461"/>
            <a:chExt cx="247382" cy="4924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2001500" y="285461"/>
              <a:ext cx="0" cy="492413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1877809" y="285461"/>
              <a:ext cx="0" cy="492413"/>
            </a:xfrm>
            <a:prstGeom prst="line">
              <a:avLst/>
            </a:prstGeom>
            <a:ln w="63500">
              <a:solidFill>
                <a:srgbClr val="76C4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1754118" y="285461"/>
              <a:ext cx="0" cy="492413"/>
            </a:xfrm>
            <a:prstGeom prst="line">
              <a:avLst/>
            </a:prstGeom>
            <a:ln w="63500">
              <a:solidFill>
                <a:srgbClr val="89CA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991608" y="1155700"/>
            <a:ext cx="10295785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）在该图层上单击右键，单击“混合选项”，出现“图层样式”对话框，选择“描边”，对其参数进行调整，如图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4-5-5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所示。</a:t>
            </a:r>
          </a:p>
        </p:txBody>
      </p:sp>
      <p:sp>
        <p:nvSpPr>
          <p:cNvPr id="8" name="矩形 7"/>
          <p:cNvSpPr/>
          <p:nvPr/>
        </p:nvSpPr>
        <p:spPr>
          <a:xfrm>
            <a:off x="6096000" y="285750"/>
            <a:ext cx="55835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zh-CN" altLang="en-US" sz="3200" b="1" kern="1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zihun59hao-chuangcuhei" panose="00000500000000000000" pitchFamily="2" charset="-122"/>
              </a:rPr>
              <a:t>任务实施</a:t>
            </a:r>
            <a:endParaRPr lang="zh-CN" altLang="en-US" sz="3200" b="1" kern="1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zihun59hao-chuangcuhei" panose="000005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851027" y="4694685"/>
            <a:ext cx="2576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4-5-5 </a:t>
            </a: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添加描边</a:t>
            </a:r>
          </a:p>
        </p:txBody>
      </p:sp>
      <p:pic>
        <p:nvPicPr>
          <p:cNvPr id="20" name="图片 19" descr="QQ截图20230811122011"/>
          <p:cNvPicPr/>
          <p:nvPr/>
        </p:nvPicPr>
        <p:blipFill>
          <a:blip r:embed="rId4"/>
          <a:stretch>
            <a:fillRect/>
          </a:stretch>
        </p:blipFill>
        <p:spPr>
          <a:xfrm>
            <a:off x="3350188" y="2505249"/>
            <a:ext cx="5264150" cy="208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278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灰商务工作汇报PPT模板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heme/theme1.xml><?xml version="1.0" encoding="utf-8"?>
<a:theme xmlns:a="http://schemas.openxmlformats.org/drawingml/2006/main" name="Office 主题​​">
  <a:themeElements>
    <a:clrScheme name="自定义 3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B9FAE"/>
      </a:accent1>
      <a:accent2>
        <a:srgbClr val="89CA7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pqa2zoz">
      <a:majorFont>
        <a:latin typeface="iekie jianheiti"/>
        <a:ea typeface="iekie jianheiti"/>
        <a:cs typeface=""/>
      </a:majorFont>
      <a:minorFont>
        <a:latin typeface="iekie jianheiti"/>
        <a:ea typeface="iekie jian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18">
      <a:dk1>
        <a:srgbClr val="000000"/>
      </a:dk1>
      <a:lt1>
        <a:srgbClr val="FFFFFF"/>
      </a:lt1>
      <a:dk2>
        <a:srgbClr val="FB481E"/>
      </a:dk2>
      <a:lt2>
        <a:srgbClr val="FFFFFF"/>
      </a:lt2>
      <a:accent1>
        <a:srgbClr val="FB481E"/>
      </a:accent1>
      <a:accent2>
        <a:srgbClr val="A50F00"/>
      </a:accent2>
      <a:accent3>
        <a:srgbClr val="F17C60"/>
      </a:accent3>
      <a:accent4>
        <a:srgbClr val="780000"/>
      </a:accent4>
      <a:accent5>
        <a:srgbClr val="CFDEE8"/>
      </a:accent5>
      <a:accent6>
        <a:srgbClr val="E9F0F4"/>
      </a:accent6>
      <a:hlink>
        <a:srgbClr val="FEFFFE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 dirty="0">
            <a:latin typeface="Source Han Sans CN Normal" panose="020B0400000000000000" pitchFamily="34" charset="-128"/>
            <a:ea typeface="Source Han Sans CN Normal" panose="020B0400000000000000" pitchFamily="34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 algn="l">
          <a:defRPr kumimoji="1" dirty="0">
            <a:latin typeface="Source Han Sans CN Normal" panose="020B0400000000000000" pitchFamily="34" charset="-128"/>
            <a:ea typeface="Source Han Sans CN Normal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936</Words>
  <Application>Microsoft Office PowerPoint</Application>
  <PresentationFormat>宽屏</PresentationFormat>
  <Paragraphs>64</Paragraphs>
  <Slides>15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iekie jianheiti</vt:lpstr>
      <vt:lpstr>Source Han Sans CN Normal</vt:lpstr>
      <vt:lpstr>zihun59hao-chuangcuhei</vt:lpstr>
      <vt:lpstr>等线</vt:lpstr>
      <vt:lpstr>等线 Light</vt:lpstr>
      <vt:lpstr>宋体</vt:lpstr>
      <vt:lpstr>微软雅黑</vt:lpstr>
      <vt:lpstr>印品黑体</vt:lpstr>
      <vt:lpstr>Arial</vt:lpstr>
      <vt:lpstr>Calibri</vt:lpstr>
      <vt:lpstr>Times New Roman</vt:lpstr>
      <vt:lpstr>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蓝灰商务工作汇报PPT模板1</dc:title>
  <dc:creator>andy</dc:creator>
  <cp:lastModifiedBy>tf</cp:lastModifiedBy>
  <cp:revision>503</cp:revision>
  <dcterms:created xsi:type="dcterms:W3CDTF">2019-04-09T06:58:00Z</dcterms:created>
  <dcterms:modified xsi:type="dcterms:W3CDTF">2025-02-24T08:44:48Z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2052-11.1.0.9828</vt:lpwstr>
  </property>
</Properties>
</file>